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9"/>
  </p:notesMasterIdLst>
  <p:sldIdLst>
    <p:sldId id="256" r:id="rId5"/>
    <p:sldId id="273" r:id="rId6"/>
    <p:sldId id="261" r:id="rId7"/>
    <p:sldId id="262" r:id="rId8"/>
    <p:sldId id="274" r:id="rId9"/>
    <p:sldId id="263" r:id="rId10"/>
    <p:sldId id="264" r:id="rId11"/>
    <p:sldId id="265" r:id="rId12"/>
    <p:sldId id="267" r:id="rId13"/>
    <p:sldId id="275" r:id="rId14"/>
    <p:sldId id="268" r:id="rId15"/>
    <p:sldId id="269" r:id="rId16"/>
    <p:sldId id="271" r:id="rId17"/>
    <p:sldId id="270" r:id="rId18"/>
    <p:sldId id="272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7" r:id="rId27"/>
    <p:sldId id="288" r:id="rId28"/>
    <p:sldId id="304" r:id="rId29"/>
    <p:sldId id="289" r:id="rId30"/>
    <p:sldId id="290" r:id="rId31"/>
    <p:sldId id="305" r:id="rId32"/>
    <p:sldId id="306" r:id="rId33"/>
    <p:sldId id="307" r:id="rId34"/>
    <p:sldId id="308" r:id="rId35"/>
    <p:sldId id="291" r:id="rId36"/>
    <p:sldId id="292" r:id="rId37"/>
    <p:sldId id="293" r:id="rId38"/>
    <p:sldId id="295" r:id="rId39"/>
    <p:sldId id="296" r:id="rId40"/>
    <p:sldId id="294" r:id="rId41"/>
    <p:sldId id="298" r:id="rId42"/>
    <p:sldId id="299" r:id="rId43"/>
    <p:sldId id="297" r:id="rId44"/>
    <p:sldId id="300" r:id="rId45"/>
    <p:sldId id="301" r:id="rId46"/>
    <p:sldId id="302" r:id="rId47"/>
    <p:sldId id="303" r:id="rId4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8001"/>
    <a:srgbClr val="FF2549"/>
    <a:srgbClr val="007033"/>
    <a:srgbClr val="9EFF29"/>
    <a:srgbClr val="C33A1F"/>
    <a:srgbClr val="003635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9148" y="2905432"/>
            <a:ext cx="6622025" cy="1533836"/>
          </a:xfr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2" y="1039766"/>
            <a:ext cx="6939116" cy="67842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7030A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6" y="408690"/>
            <a:ext cx="8259098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60986"/>
            <a:ext cx="8246070" cy="3392129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14" y="443407"/>
            <a:ext cx="7070176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73" y="1177436"/>
            <a:ext cx="709397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943" y="433879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505" y="122044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505" y="169283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4626" y="122044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4626" y="169283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43" y="2325511"/>
            <a:ext cx="8365067" cy="2342351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Satyajit Saha            - 10505118  </a:t>
            </a:r>
            <a:b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96711" y="475638"/>
            <a:ext cx="10137422" cy="1200669"/>
          </a:xfrm>
        </p:spPr>
        <p:txBody>
          <a:bodyPr>
            <a:noAutofit/>
          </a:bodyPr>
          <a:lstStyle/>
          <a:p>
            <a:pPr algn="ctr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CRISP-DM on Google Play Store Apps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B0EBB0E-69B6-47E2-9705-B651E91F00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54" y="1846715"/>
            <a:ext cx="2853268" cy="29915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68A9-F1BB-401B-99A9-8B1AA7A7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13" y="1569156"/>
            <a:ext cx="8096053" cy="1670755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75544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E55F-8E09-4472-86D3-54794720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73B2B-A9BC-4FAF-90C1-B063E9B89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phase of the CRISP-DM process model.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8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data-understanding phase includes four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47688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Gathering data</a:t>
            </a:r>
          </a:p>
          <a:p>
            <a:pPr marL="547688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Describing data</a:t>
            </a:r>
          </a:p>
          <a:p>
            <a:pPr marL="547688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data</a:t>
            </a:r>
          </a:p>
          <a:p>
            <a:pPr marL="547688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Verifying data quality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3895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0E9B-4893-43C4-83A9-7636676C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551A5-D490-4138-AC8F-0A6CC4BB1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play dataset  from Kaggle.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Gautham Prakash (2019). Google Play Store Apps. [online] Kaggle.com. Available at: https://www.kaggle.com/gauthamp10/google-playstore-apps [Accessed 13 July. 2019</a:t>
            </a:r>
            <a:r>
              <a:rPr lang="en-IN" sz="1800" i="1" dirty="0"/>
              <a:t>].</a:t>
            </a:r>
            <a:endParaRPr lang="en-IN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4C419-3B55-485F-8756-2405CC2B86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8710" y="2571750"/>
            <a:ext cx="3872089" cy="217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59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BBEF8-6B9B-43DA-9858-FB6E25A3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96080-B6CF-495C-B02D-469C6434C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in CSV format.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have 2000 rows (examples) and 11columns (attributes) before data preparation.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Possess columns like Apps Name,  Category, Size, Ratings,  Price, Current Version and Last Updated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7062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1D67D-5888-4DDE-BFAA-84BADC00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13" y="259645"/>
            <a:ext cx="8254097" cy="711199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Exploring Dataset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8D2E9C-E3B0-49A3-A27B-5E62E0EBD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6" y="1168756"/>
            <a:ext cx="8692444" cy="3798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10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9B26C-D907-4BA1-A965-4574723D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Verifying Data Quality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DE9A9-B322-4607-A956-83A71F12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semi structured.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Possess missing values, NA values, blank values, special character like ?,@,&amp;,# in some records.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tool is required to prepare the dataset and transform into well structured form.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021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2D21-9662-4CE6-AECF-FD96B4C7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1896534"/>
            <a:ext cx="8259098" cy="1083734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2211297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BD5C-7466-4A4C-B929-A9ECDE8A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9C7C4-E25F-4AE8-B622-279D2489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4" y="1260986"/>
            <a:ext cx="8246070" cy="347382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stage is to transform un-organized data into well-organized form.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Tedious and time consuming task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task is being process in this stage.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data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Integrations  and formation of data</a:t>
            </a:r>
          </a:p>
        </p:txBody>
      </p:sp>
    </p:spTree>
    <p:extLst>
      <p:ext uri="{BB962C8B-B14F-4D97-AF65-F5344CB8AC3E}">
        <p14:creationId xmlns:p14="http://schemas.microsoft.com/office/powerpoint/2010/main" val="413325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7DC0-C4F5-4373-83C3-720F1FAA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14" y="56229"/>
            <a:ext cx="7712230" cy="62110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9F14C-C845-465C-B9E3-8BAF62124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73" y="1177436"/>
            <a:ext cx="7093975" cy="37896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programming is used for cleaning the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Library: Pandas and NumPy is used.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8D81A8-1433-4D79-9F5D-D0A516025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5" y="677333"/>
            <a:ext cx="4204474" cy="2991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048CC7-F84D-430F-A5BB-B1161B80C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23" y="664081"/>
            <a:ext cx="4204474" cy="3016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31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C7D6-FFA3-44E7-9B97-B11962EBA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2898"/>
          </a:xfrm>
        </p:spPr>
        <p:txBody>
          <a:bodyPr>
            <a:noAutofit/>
          </a:bodyPr>
          <a:lstStyle/>
          <a:p>
            <a:pPr algn="ctr"/>
            <a:r>
              <a:rPr lang="en-I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Data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DA0A267-4D2A-4736-9B9C-43F00090DE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7" y="711200"/>
            <a:ext cx="5396089" cy="4226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9F753-897D-46E0-9501-704E74C8B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78310" y="711200"/>
            <a:ext cx="3262489" cy="388342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missing values.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missing attributes.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Removal of special character values.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 well organized.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Verified in RapidMiner.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57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134E-B0E8-4274-9126-D10DC4B1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1806222"/>
            <a:ext cx="8259098" cy="1128888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8550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5BDE-4034-4FF6-905A-D74944369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0682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and Formation of data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36DBFA-E809-4748-A130-18EE5B6973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" y="948267"/>
            <a:ext cx="5373510" cy="4124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0F0FE-147F-440C-AC6C-49FD11430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3822" y="812800"/>
            <a:ext cx="3680178" cy="41247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apply for processing.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task: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target attribute: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‘Rating Type’.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8998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309EB9-26FE-43F5-93F8-5A903555E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1275644"/>
            <a:ext cx="8259098" cy="2269066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32728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B408-841E-415B-88C6-D39B8775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48777"/>
          </a:xfrm>
        </p:spPr>
        <p:txBody>
          <a:bodyPr>
            <a:noAutofit/>
          </a:bodyPr>
          <a:lstStyle/>
          <a:p>
            <a:pPr algn="ctr"/>
            <a:r>
              <a:rPr lang="en-I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08E29-9E40-4B4F-80F6-203797B3DE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79A32-F997-45C0-9E0B-4E935A089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7066" y="801511"/>
            <a:ext cx="3369733" cy="413601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modelling techniques is apply in this stage.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of data: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70:30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algorithm: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Boosted Tree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     </a:t>
            </a:r>
          </a:p>
          <a:p>
            <a:endParaRPr lang="en-IN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EBFE59-4974-4CCC-897C-663EB3ECC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6" y="801511"/>
            <a:ext cx="5091287" cy="4280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755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DF211-3755-4212-ACB6-D19175BA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14" y="1"/>
            <a:ext cx="7061647" cy="443947"/>
          </a:xfrm>
        </p:spPr>
        <p:txBody>
          <a:bodyPr>
            <a:no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the Model</a:t>
            </a:r>
            <a:endParaRPr lang="en-IN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934AB-6F27-442E-B33F-1D0DA1203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56" y="1099930"/>
            <a:ext cx="8737599" cy="3833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B4B64-6CF2-4DCC-9D15-4EC74D39774E}"/>
              </a:ext>
            </a:extLst>
          </p:cNvPr>
          <p:cNvSpPr txBox="1"/>
          <p:nvPr/>
        </p:nvSpPr>
        <p:spPr>
          <a:xfrm>
            <a:off x="682487" y="587273"/>
            <a:ext cx="246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7030A0"/>
                </a:solidFill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3317847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2CDB1D-F26C-4ABD-9024-B27391B8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1354"/>
          </a:xfrm>
        </p:spPr>
        <p:txBody>
          <a:bodyPr>
            <a:noAutofit/>
          </a:bodyPr>
          <a:lstStyle/>
          <a:p>
            <a:r>
              <a:rPr lang="en-IN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and Accuracy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4323A9-CB01-439A-9022-C865BB6462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516" y="799275"/>
            <a:ext cx="3533422" cy="4210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91F6F1-6EB8-49AA-B72A-A676E96956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27938" y="799275"/>
            <a:ext cx="5170311" cy="4210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554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A952-51A8-4BEE-A634-01F11A57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600" dirty="0">
                <a:solidFill>
                  <a:srgbClr val="7030A0"/>
                </a:solidFill>
              </a:rPr>
              <a:t>Cross Validation on Decision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E72B9-629A-4046-9EBD-E8616FEBCE6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90870"/>
            <a:ext cx="4038600" cy="249803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97321D-7F15-4A14-8AC1-4F3A6DD3D01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490870"/>
            <a:ext cx="4038600" cy="2098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124DC-0CC7-4A52-BBF2-9356383B99BB}"/>
              </a:ext>
            </a:extLst>
          </p:cNvPr>
          <p:cNvSpPr txBox="1"/>
          <p:nvPr/>
        </p:nvSpPr>
        <p:spPr>
          <a:xfrm>
            <a:off x="457200" y="1063229"/>
            <a:ext cx="264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 -99.85 %</a:t>
            </a:r>
          </a:p>
        </p:txBody>
      </p:sp>
    </p:spTree>
    <p:extLst>
      <p:ext uri="{BB962C8B-B14F-4D97-AF65-F5344CB8AC3E}">
        <p14:creationId xmlns:p14="http://schemas.microsoft.com/office/powerpoint/2010/main" val="2289114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31072E-1B7B-4213-8BA5-585820C27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237068"/>
            <a:ext cx="8259098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Gradient Boosted Tree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587750-B869-44D6-BBBF-5A974E535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936625"/>
            <a:ext cx="8737600" cy="3970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2176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DB192E-BAA2-4E7F-9987-50ABB13F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5221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and Accuracy</a:t>
            </a:r>
            <a:endParaRPr lang="en-IN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EA9E09-A354-4CE1-B0C8-A4B62C5E04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0622" y="711200"/>
            <a:ext cx="3528131" cy="4323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59DD13-D17E-433F-A1C8-E44D0CE140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08754" y="711199"/>
            <a:ext cx="5254272" cy="4323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614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1B1C-B725-445A-84A8-E09506990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>
                <a:solidFill>
                  <a:srgbClr val="7030A0"/>
                </a:solidFill>
              </a:rPr>
              <a:t>Cross Validation on Gradient Boosted Tree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6D148A-3B2E-4308-8887-079B05DBF063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051313"/>
            <a:ext cx="4038600" cy="169174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B055D-4791-43FA-8C01-C5A8A9EC546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39742"/>
            <a:ext cx="4038600" cy="1514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A51782-8B6E-447B-B0A4-7681A30C6212}"/>
              </a:ext>
            </a:extLst>
          </p:cNvPr>
          <p:cNvSpPr txBox="1"/>
          <p:nvPr/>
        </p:nvSpPr>
        <p:spPr>
          <a:xfrm>
            <a:off x="556591" y="1278835"/>
            <a:ext cx="353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 -93.45 %</a:t>
            </a:r>
          </a:p>
        </p:txBody>
      </p:sp>
    </p:spTree>
    <p:extLst>
      <p:ext uri="{BB962C8B-B14F-4D97-AF65-F5344CB8AC3E}">
        <p14:creationId xmlns:p14="http://schemas.microsoft.com/office/powerpoint/2010/main" val="3330052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8AB0-6149-4C4E-8A22-20C70048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600" dirty="0">
                <a:solidFill>
                  <a:srgbClr val="7030A0"/>
                </a:solidFill>
              </a:rPr>
              <a:t>GLM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382DDC-588A-4D65-AC9A-7B75EF46849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6435" y="1280204"/>
            <a:ext cx="7010400" cy="292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5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D383-26CD-4B9C-82D0-AD4C6E60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CRISP-DM Methodology 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54E31-556E-4F27-910E-FC1CF612F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4" y="1260986"/>
            <a:ext cx="8246070" cy="36722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CRISP-DM stands for cross industry process for data mining.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structural approach of planning a data-mining project.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robust and powerful methodology.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4944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3EBF-C567-4C2E-B182-C4BFB415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600" dirty="0">
                <a:solidFill>
                  <a:srgbClr val="7030A0"/>
                </a:solidFill>
              </a:rPr>
              <a:t>Output and 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6AB0F7-CF53-4E86-B701-36859855A9E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338470"/>
            <a:ext cx="4038600" cy="256665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124F5B-AC4F-4A84-B038-9C564B03A89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338470"/>
            <a:ext cx="4038600" cy="230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90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8BCE-E982-4C9F-9152-0FBCE030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>
                <a:solidFill>
                  <a:srgbClr val="7030A0"/>
                </a:solidFill>
              </a:rPr>
              <a:t>Cross Validation on GLM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90315B-B29E-4465-A609-DDF2BAF8A8EB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90871"/>
            <a:ext cx="4038600" cy="242514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93EBC3-0FA3-4082-95DC-ED882CF02F0B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40966" y="1543879"/>
            <a:ext cx="4038600" cy="1905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1EDC28-1581-44A1-9BBA-754F66F53F89}"/>
              </a:ext>
            </a:extLst>
          </p:cNvPr>
          <p:cNvSpPr txBox="1"/>
          <p:nvPr/>
        </p:nvSpPr>
        <p:spPr>
          <a:xfrm>
            <a:off x="649357" y="1272209"/>
            <a:ext cx="272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 -89.50</a:t>
            </a:r>
          </a:p>
        </p:txBody>
      </p:sp>
    </p:spTree>
    <p:extLst>
      <p:ext uri="{BB962C8B-B14F-4D97-AF65-F5344CB8AC3E}">
        <p14:creationId xmlns:p14="http://schemas.microsoft.com/office/powerpoint/2010/main" val="3116283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75305B-AA40-4756-B4E6-0D08FEDE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1817512"/>
            <a:ext cx="8259098" cy="914400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914260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E683-EDEB-4697-813C-630F7146D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408690"/>
            <a:ext cx="8259098" cy="686332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9D435-7F2F-410A-8CCE-660E388BB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following points are evaluated: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model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of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result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meets the required business goals</a:t>
            </a:r>
          </a:p>
        </p:txBody>
      </p:sp>
    </p:spTree>
    <p:extLst>
      <p:ext uri="{BB962C8B-B14F-4D97-AF65-F5344CB8AC3E}">
        <p14:creationId xmlns:p14="http://schemas.microsoft.com/office/powerpoint/2010/main" val="1938675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411B-4109-426A-9A0C-B574ECEEE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711200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not other models ?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C0E774-3694-4FD1-A50F-BCAFAD7C6A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6" y="620889"/>
            <a:ext cx="4247444" cy="4316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9339AE-2700-4F4C-AD30-B5CECC9312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620889"/>
            <a:ext cx="4247443" cy="4316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993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F77B-E6C6-4716-988B-F842A45C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135468"/>
            <a:ext cx="8259098" cy="48542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A7FFC-3824-4BAC-96A7-CA8FE7FD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4" y="812800"/>
            <a:ext cx="8246070" cy="3840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Operating Curve is used evaluating the quality and performance of model.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4348FF5-A8CF-4AC5-B4D6-6F6B1C554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7" y="1524000"/>
            <a:ext cx="8794044" cy="3570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8054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FB4B0-02A8-4E52-98D0-7FA9A216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43" y="107548"/>
            <a:ext cx="8093365" cy="671385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Meeting of Business Goal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01ABCA-FD65-4F04-BC42-F23C67C63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505" y="807459"/>
            <a:ext cx="4040188" cy="671385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Random Forest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57CED9-EB94-4366-B5FD-E866E389E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468" y="1478844"/>
            <a:ext cx="4434225" cy="99342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Accuracy: 99.83%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B2C036-5420-4C42-A6BB-7DF41CC6F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64626" y="1105838"/>
            <a:ext cx="4041775" cy="373006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Decision Tree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CA49C1-EE48-48FB-AA4F-E7B5B3769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64626" y="1478845"/>
            <a:ext cx="4041775" cy="56514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Accuracy: 90.48%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FA3D4D-EB9F-4773-9BDF-637330E65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" y="1964267"/>
            <a:ext cx="4571999" cy="3071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FDD65F-036F-4349-8A37-EF0F29B5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067" y="1964267"/>
            <a:ext cx="4189784" cy="3071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3538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DCAD-55BC-482C-B4BB-4D1E829E5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43" y="1"/>
            <a:ext cx="8093365" cy="57573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of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B266D-6486-4BFE-AE81-F08EF8CA9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504" y="485422"/>
            <a:ext cx="8075310" cy="575733"/>
          </a:xfrm>
        </p:spPr>
        <p:txBody>
          <a:bodyPr>
            <a:normAutofit/>
          </a:bodyPr>
          <a:lstStyle/>
          <a:p>
            <a:r>
              <a:rPr lang="en-I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in accuracy and error</a:t>
            </a:r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77C800-46B1-4B5B-BAF8-4C96F46EB1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6" y="1061155"/>
            <a:ext cx="4417871" cy="3984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5FE2B7-F1E4-4346-A8C4-098C5FC8DB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1061154"/>
            <a:ext cx="4166658" cy="3984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171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D90A-666C-42EF-9A3E-588D9485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959556"/>
            <a:ext cx="8259098" cy="2551288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171969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4C28-FF0A-4F89-94BE-60DB7CE8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408690"/>
            <a:ext cx="8259098" cy="53957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9B1E5-27B2-477C-8381-723B92DD2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4" y="1027290"/>
            <a:ext cx="8246070" cy="38495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last phase of CRISP-DM. Essential points are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deploy: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 should carefully deploy model.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and Maintenance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of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Report</a:t>
            </a:r>
          </a:p>
        </p:txBody>
      </p:sp>
    </p:spTree>
    <p:extLst>
      <p:ext uri="{BB962C8B-B14F-4D97-AF65-F5344CB8AC3E}">
        <p14:creationId xmlns:p14="http://schemas.microsoft.com/office/powerpoint/2010/main" val="91859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DB525-F271-47EA-9DD0-49D20E0E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Cycle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55EEE-29C8-439B-8F0C-2B7AEFBA5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 phases in CRISP DM: </a:t>
            </a:r>
          </a:p>
          <a:p>
            <a:pPr marL="514350" indent="-514350"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</a:t>
            </a:r>
          </a:p>
          <a:p>
            <a:pPr marL="514350" indent="-514350"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  <a:p>
            <a:pPr marL="514350" indent="-514350"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pPr marL="514350" indent="-514350"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</a:p>
          <a:p>
            <a:pPr marL="514350" indent="-514350"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pPr marL="514350" indent="-514350"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5D7A7-7584-49B1-8C75-02E693D357FD}"/>
              </a:ext>
            </a:extLst>
          </p:cNvPr>
          <p:cNvSpPr/>
          <p:nvPr/>
        </p:nvSpPr>
        <p:spPr>
          <a:xfrm>
            <a:off x="654753" y="1417587"/>
            <a:ext cx="7936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 </a:t>
            </a:r>
            <a:r>
              <a:rPr lang="en-IN" dirty="0"/>
              <a:t>                 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B869BF8-5ED6-4B6B-8E7E-12AE004994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29" y="1417587"/>
            <a:ext cx="3339394" cy="3335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4541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3F3F14-CDD2-484D-A890-1E79C639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14" y="293512"/>
            <a:ext cx="7070176" cy="34995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Review of Project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F41ED6-6AC5-4844-9E5C-3A53CBC38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73" y="756356"/>
            <a:ext cx="8160138" cy="4093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                         Verify                           Successful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was not complex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Accuracy is very good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business goal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Consuming in Data Preparation phase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B41586F-D821-4EF4-99F2-DA4C595406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9" y="984954"/>
            <a:ext cx="2503311" cy="184644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DE63557-30D5-49D7-87DA-3DE2AB597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43" y="812801"/>
            <a:ext cx="1919112" cy="13793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5681B46E-E028-4994-8E92-F7CD48341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61" y="812801"/>
            <a:ext cx="1690461" cy="13793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965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DD30-E30C-4AA3-8B50-D9401130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14" y="180623"/>
            <a:ext cx="8163786" cy="57573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02286-FCC5-4DA3-8BFF-0A4AF77AE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73" y="756357"/>
            <a:ext cx="8163786" cy="41091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report is yet to be prepare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in CA Two in moodle.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410C8-3137-467B-8B0A-80F49EBC7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1614311"/>
            <a:ext cx="6299199" cy="3272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017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C6E9-409E-4CFA-8952-7EFE70C2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14" y="282223"/>
            <a:ext cx="8107342" cy="56444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9962-8CA2-4B0F-8631-C6039646C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73" y="936978"/>
            <a:ext cx="8114983" cy="3924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of Google Apps is performing well as most of the apps have more than 4 star ratings.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few apps have below 3 star ratings.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though competitor to apple app store.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2C22E3C-C4AE-4CA0-A276-A4829F110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01" y="2760838"/>
            <a:ext cx="2085975" cy="2190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AF9B58-B8FF-40EC-9E07-E3D6312A5B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9" y="2760838"/>
            <a:ext cx="1365957" cy="144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7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FCD6-706E-4AE9-B2E2-E571E06C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14177-FFCE-4CA7-8B9E-61C3C1E45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73" y="1177436"/>
            <a:ext cx="8148849" cy="3511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Gautham Prakash (2019). Google Play Store Apps. [online] Kaggle.com. Available at: https://www.kaggle.com/gauthamp10/google-playstore-apps [Accessed 13 July. 2019].</a:t>
            </a:r>
          </a:p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Wikipedia Contributors (2019). 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Cross-industry standard process for data mining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 Wikipedia. Available at: https://en.wikipedia.org/wiki/Cross-industry_standard_process_for_data_mining [Accessed 5 Aug. 2019].</a:t>
            </a:r>
          </a:p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Wikipedia Contributors (2019). 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operating characteristic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[online] Wikipedia. Available at: https://en.wikipedia.org/wiki/Receiver_operating_characteristic.</a:t>
            </a:r>
          </a:p>
        </p:txBody>
      </p:sp>
    </p:spTree>
    <p:extLst>
      <p:ext uri="{BB962C8B-B14F-4D97-AF65-F5344CB8AC3E}">
        <p14:creationId xmlns:p14="http://schemas.microsoft.com/office/powerpoint/2010/main" val="1611929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3E75-7BFA-4104-9225-1212A2DE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14" y="443407"/>
            <a:ext cx="7070176" cy="3654460"/>
          </a:xfrm>
        </p:spPr>
        <p:txBody>
          <a:bodyPr>
            <a:norm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7792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67DE-28AF-4338-B237-8B325EBF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524000"/>
            <a:ext cx="8437991" cy="1783644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BUSINESS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97204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F91E9E-B991-4583-B522-40F7AFC3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CF632-2937-497C-A12D-FDD2EF350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stage of CRISP-DM process is to understand what the customer wants to accomplish from a business perspective.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often have completing objectives and constraints that must be properly balanced.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Neglecting this step can mean that a great deal of effort is put into producing the right answers to the wrong question.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165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78A5-0B5F-415F-A400-CE397074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14" y="248357"/>
            <a:ext cx="7070176" cy="699910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Goal and Stake 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8D585-0948-4DCD-A309-61CA9A882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73" y="1027288"/>
            <a:ext cx="8024671" cy="36612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Aim: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primary objective is to overview the progress of the apps and its relation with ratings, genres, price and installation.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Stakeholder: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The board of directors of Google Limited Liability Partnership.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Clients: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Android user.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E5BA0-7CB8-4C30-AF11-23067E5C5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911" y="2857892"/>
            <a:ext cx="4323645" cy="21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8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E2A6-4892-43E9-A8B2-494A760B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14" y="349739"/>
            <a:ext cx="7904142" cy="64368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3C837-E110-430F-90B3-7881AEB1D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73" y="1177436"/>
            <a:ext cx="8385916" cy="3511061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IN" sz="2000" dirty="0"/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marL="180975" indent="-180975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</a:t>
            </a:r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of apps                  Data Mining Tool         Programming Tool</a:t>
            </a:r>
          </a:p>
          <a:p>
            <a:pPr marL="0" indent="0">
              <a:buNone/>
            </a:pPr>
            <a:endParaRPr lang="en-IN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</a:p>
        </p:txBody>
      </p:sp>
      <p:pic>
        <p:nvPicPr>
          <p:cNvPr id="5" name="Picture 4" descr="A picture containing sky, electronics&#10;&#10;Description automatically generated">
            <a:extLst>
              <a:ext uri="{FF2B5EF4-FFF2-40B4-BE49-F238E27FC236}">
                <a16:creationId xmlns:a16="http://schemas.microsoft.com/office/drawing/2014/main" id="{31663F5D-AF3A-42AE-B64C-2992EAA4D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4" y="1177437"/>
            <a:ext cx="1500541" cy="232008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B85398B-854D-413C-B0AF-878700713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67" y="1115564"/>
            <a:ext cx="2133600" cy="2381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27027B6-5245-4B3D-B362-6E178AB1BA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64" y="1428455"/>
            <a:ext cx="2582332" cy="2118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89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4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4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920E-D003-41E6-86BD-C71C1F02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13" y="282222"/>
            <a:ext cx="7542897" cy="643468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Task Period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B51E3-BC4B-444E-B121-E534D23D7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73" y="1177436"/>
            <a:ext cx="8239160" cy="351106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timeline for the project is 3 weeks. 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days set for business understanding.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days for data preparation as more time required for cleaning the dataset.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days each for data modelling ,evaluation and deployment.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5 days to be kept as buffer time to solve error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631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EAAFA03DD354085777E2E6B8F25AF" ma:contentTypeVersion="7" ma:contentTypeDescription="Create a new document." ma:contentTypeScope="" ma:versionID="edeff8bac95b36c02a059a3e95a0c1d7">
  <xsd:schema xmlns:xsd="http://www.w3.org/2001/XMLSchema" xmlns:xs="http://www.w3.org/2001/XMLSchema" xmlns:p="http://schemas.microsoft.com/office/2006/metadata/properties" xmlns:ns2="ccdadea3-45a7-4a5b-b4a2-77c4b5553601" targetNamespace="http://schemas.microsoft.com/office/2006/metadata/properties" ma:root="true" ma:fieldsID="0ed511958acba1fa4fdd2752da2511d3" ns2:_="">
    <xsd:import namespace="ccdadea3-45a7-4a5b-b4a2-77c4b55536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adea3-45a7-4a5b-b4a2-77c4b5553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12F89F-B751-48A7-B9B0-FE25BE287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A94890-3DBE-405B-BD2C-0688B3D759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dadea3-45a7-4a5b-b4a2-77c4b55536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B10EB2-9B8F-4FB2-B397-D66AA1E3B050}">
  <ds:schemaRefs>
    <ds:schemaRef ds:uri="ccdadea3-45a7-4a5b-b4a2-77c4b5553601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898</Words>
  <Application>Microsoft Office PowerPoint</Application>
  <PresentationFormat>On-screen Show (16:9)</PresentationFormat>
  <Paragraphs>184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Times New Roman</vt:lpstr>
      <vt:lpstr>Wingdings</vt:lpstr>
      <vt:lpstr>Office Theme</vt:lpstr>
      <vt:lpstr> Satyajit Saha            - 10505118   </vt:lpstr>
      <vt:lpstr>INTRODUCTION</vt:lpstr>
      <vt:lpstr>What is CRISP-DM Methodology ?</vt:lpstr>
      <vt:lpstr>Process Cycle</vt:lpstr>
      <vt:lpstr> BUSINESS UNDERSTANDING</vt:lpstr>
      <vt:lpstr>Description</vt:lpstr>
      <vt:lpstr>Business Goal and Stake Holder</vt:lpstr>
      <vt:lpstr>Available Resources</vt:lpstr>
      <vt:lpstr>Project Task Period</vt:lpstr>
      <vt:lpstr>DATA UNDERSTANDING</vt:lpstr>
      <vt:lpstr> Description</vt:lpstr>
      <vt:lpstr>Gathering Data</vt:lpstr>
      <vt:lpstr>Describing Data</vt:lpstr>
      <vt:lpstr> Exploring Dataset</vt:lpstr>
      <vt:lpstr>Verifying Data Quality</vt:lpstr>
      <vt:lpstr>DATA PREPARATION</vt:lpstr>
      <vt:lpstr>Description</vt:lpstr>
      <vt:lpstr>Cleaning of data</vt:lpstr>
      <vt:lpstr>Construct Data</vt:lpstr>
      <vt:lpstr>Integration and Formation of data</vt:lpstr>
      <vt:lpstr>MODELLING</vt:lpstr>
      <vt:lpstr>Description</vt:lpstr>
      <vt:lpstr>Build the Model</vt:lpstr>
      <vt:lpstr>Output and Accuracy</vt:lpstr>
      <vt:lpstr>Cross Validation on Decision Tree</vt:lpstr>
      <vt:lpstr>Gradient Boosted Tree</vt:lpstr>
      <vt:lpstr>Output and Accuracy</vt:lpstr>
      <vt:lpstr>Cross Validation on Gradient Boosted Tree</vt:lpstr>
      <vt:lpstr>GLM Model</vt:lpstr>
      <vt:lpstr>Output and Accuracy</vt:lpstr>
      <vt:lpstr>Cross Validation on GLM</vt:lpstr>
      <vt:lpstr>EVALUATION</vt:lpstr>
      <vt:lpstr>Description</vt:lpstr>
      <vt:lpstr>Why not other models ?</vt:lpstr>
      <vt:lpstr>ROC Curve</vt:lpstr>
      <vt:lpstr>Meeting of Business Goal</vt:lpstr>
      <vt:lpstr>Review of Model</vt:lpstr>
      <vt:lpstr>Deployment</vt:lpstr>
      <vt:lpstr>Description</vt:lpstr>
      <vt:lpstr>              Review of Project</vt:lpstr>
      <vt:lpstr>Final Report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2019-12-13T23:05:19Z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0x01010000CEAAFA03DD354085777E2E6B8F25AF</vt:lpwstr>
  </property>
</Properties>
</file>